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7C3F878-F5E8-489B-AC8A-64F2A7E22C28}" type="datetimeFigureOut">
              <a:rPr lang="en-US" smtClean="0"/>
              <a:pPr/>
              <a:t>3/26/2012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ed.com/talks/lang/en/cary_fowler_one_seed_at_a_time_protecting_the_future_of_food.html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AGRICULTURE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The Future of Food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851463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Subsistence Agriculture-More!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Extensive Subsistence Agriculture: large areas of land, minimal labor per land unit</a:t>
            </a:r>
          </a:p>
          <a:p>
            <a:pPr lvl="1"/>
            <a:r>
              <a:rPr lang="en-US" dirty="0" smtClean="0"/>
              <a:t>Pastoral Nomadism and Slash and Burn</a:t>
            </a:r>
          </a:p>
          <a:p>
            <a:r>
              <a:rPr lang="en-US" dirty="0" smtClean="0"/>
              <a:t>Intensive Subsistence Agriculture: cultivation of small land plots, lots of labor, yields per unit and population densities high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7166438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Commercial Agriculture-Finally!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r>
              <a:rPr lang="en-US" dirty="0" smtClean="0"/>
              <a:t>Mixed Crop and Livestock Farming: most common form of agriculture in the US-farmers grow crops and raise livestock and feed crops to animals (beef, milk, eggs)</a:t>
            </a:r>
          </a:p>
          <a:p>
            <a:pPr lvl="1"/>
            <a:r>
              <a:rPr lang="en-US" dirty="0" smtClean="0"/>
              <a:t>Practice Crop Rotation (cycles-cereal grains, to corn, to soybeans)</a:t>
            </a:r>
          </a:p>
          <a:p>
            <a:r>
              <a:rPr lang="en-US" dirty="0" smtClean="0"/>
              <a:t>Dairy Farming: close to urban areas (have to be close-called the </a:t>
            </a:r>
            <a:r>
              <a:rPr lang="en-US" dirty="0" err="1" smtClean="0"/>
              <a:t>milkshed</a:t>
            </a:r>
            <a:r>
              <a:rPr lang="en-US" dirty="0" smtClean="0"/>
              <a:t>) sell to wholesalers not directly to consumers</a:t>
            </a:r>
          </a:p>
          <a:p>
            <a:pPr lvl="1"/>
            <a:r>
              <a:rPr lang="en-US" dirty="0" smtClean="0"/>
              <a:t>Labor intensive farming-feeding and milking cows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418597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Commercial Agriculture-More!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US" dirty="0" smtClean="0"/>
              <a:t>Grain Farming: 3 most important regions in USA- “World’s Breadbasket”</a:t>
            </a:r>
          </a:p>
          <a:p>
            <a:pPr lvl="1"/>
            <a:r>
              <a:rPr lang="en-US" dirty="0"/>
              <a:t>W</a:t>
            </a:r>
            <a:r>
              <a:rPr lang="en-US" dirty="0" smtClean="0"/>
              <a:t>inter wheat areas of Kansas, Colorado, Oklahoma</a:t>
            </a:r>
          </a:p>
          <a:p>
            <a:pPr lvl="1"/>
            <a:r>
              <a:rPr lang="en-US" dirty="0" smtClean="0"/>
              <a:t>Spring wheat areas of N.&amp; </a:t>
            </a:r>
            <a:r>
              <a:rPr lang="en-US" dirty="0" err="1" smtClean="0"/>
              <a:t>S.Dakota</a:t>
            </a:r>
            <a:r>
              <a:rPr lang="en-US" dirty="0" smtClean="0"/>
              <a:t>, Montana</a:t>
            </a:r>
          </a:p>
          <a:p>
            <a:pPr lvl="1"/>
            <a:r>
              <a:rPr lang="en-US" dirty="0" smtClean="0"/>
              <a:t>Palouse region Washington State</a:t>
            </a:r>
          </a:p>
          <a:p>
            <a:pPr lvl="1"/>
            <a:r>
              <a:rPr lang="en-US" dirty="0" smtClean="0"/>
              <a:t>Other grain countries-Canada, Australia, Argentina, France, UK</a:t>
            </a:r>
          </a:p>
          <a:p>
            <a:pPr lvl="2"/>
            <a:r>
              <a:rPr lang="en-US" dirty="0" smtClean="0"/>
              <a:t>Grown on large farms, machines employed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705336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Commercial Agriculture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r>
              <a:rPr lang="en-US" dirty="0" smtClean="0"/>
              <a:t>Livestock Ranching: commercial grazing of livestock over a large area (practiced where crop growing is difficult) South American pampas (prairie)</a:t>
            </a:r>
          </a:p>
          <a:p>
            <a:r>
              <a:rPr lang="en-US" dirty="0" smtClean="0"/>
              <a:t>Mediterranean Agriculture: not just Mediterranean (California, Chile) olives, grapes, fruits, vegetables.</a:t>
            </a:r>
          </a:p>
          <a:p>
            <a:r>
              <a:rPr lang="en-US" dirty="0" smtClean="0"/>
              <a:t>Commercial gardening/fruit farming: southeast US-long growing seasons, called “truck” farming-apples, cherries, lettuce, tomatoes</a:t>
            </a:r>
          </a:p>
        </p:txBody>
      </p:sp>
    </p:spTree>
    <p:extLst>
      <p:ext uri="{BB962C8B-B14F-4D97-AF65-F5344CB8AC3E}">
        <p14:creationId xmlns:p14="http://schemas.microsoft.com/office/powerpoint/2010/main" xmlns="" val="17074385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Commercial Agriculture-</a:t>
            </a:r>
            <a:br>
              <a:rPr lang="en-US" dirty="0" smtClean="0"/>
            </a:br>
            <a:r>
              <a:rPr lang="en-US" dirty="0" smtClean="0"/>
              <a:t>last one!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Plantation Farming: large farm that specializes in 1 or 2 crops </a:t>
            </a:r>
          </a:p>
          <a:p>
            <a:pPr lvl="1"/>
            <a:r>
              <a:rPr lang="en-US" dirty="0" smtClean="0"/>
              <a:t>Found in Latin America, Africa, Asia</a:t>
            </a:r>
          </a:p>
          <a:p>
            <a:pPr lvl="1"/>
            <a:r>
              <a:rPr lang="en-US" dirty="0" smtClean="0"/>
              <a:t>Cotton, sugarcane, coffee, rubber, tobacco</a:t>
            </a:r>
          </a:p>
          <a:p>
            <a:pPr lvl="1"/>
            <a:r>
              <a:rPr lang="en-US" dirty="0" smtClean="0"/>
              <a:t>Mostly import </a:t>
            </a:r>
            <a:r>
              <a:rPr lang="en-US" dirty="0" err="1" smtClean="0"/>
              <a:t>wokers</a:t>
            </a:r>
            <a:endParaRPr lang="en-US" dirty="0" smtClean="0"/>
          </a:p>
          <a:p>
            <a:pPr lvl="1"/>
            <a:r>
              <a:rPr lang="en-US" dirty="0" smtClean="0"/>
              <a:t>Corporate units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067314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Von </a:t>
            </a:r>
            <a:r>
              <a:rPr lang="en-US" dirty="0" err="1" smtClean="0"/>
              <a:t>Thunen’s</a:t>
            </a:r>
            <a:r>
              <a:rPr lang="en-US" dirty="0" smtClean="0"/>
              <a:t>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365760" lvl="1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94163" y="1779211"/>
            <a:ext cx="4010931" cy="3943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552872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Von </a:t>
            </a:r>
            <a:r>
              <a:rPr lang="en-US" dirty="0" err="1" smtClean="0"/>
              <a:t>Thunen’s</a:t>
            </a:r>
            <a:r>
              <a:rPr lang="en-US" dirty="0" smtClean="0"/>
              <a:t> Model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502" r="2502"/>
          <a:stretch>
            <a:fillRect/>
          </a:stretch>
        </p:blipFill>
        <p:spPr>
          <a:xfrm>
            <a:off x="765223" y="2119257"/>
            <a:ext cx="7570816" cy="3603812"/>
          </a:xfrm>
        </p:spPr>
      </p:pic>
    </p:spTree>
    <p:extLst>
      <p:ext uri="{BB962C8B-B14F-4D97-AF65-F5344CB8AC3E}">
        <p14:creationId xmlns:p14="http://schemas.microsoft.com/office/powerpoint/2010/main" xmlns="" val="9163199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Beginning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en-US" dirty="0" smtClean="0"/>
              <a:t>Neolithic Revolution</a:t>
            </a:r>
          </a:p>
          <a:p>
            <a:pPr lvl="1"/>
            <a:r>
              <a:rPr lang="en-US" dirty="0" smtClean="0"/>
              <a:t>Changes to life include:</a:t>
            </a:r>
          </a:p>
          <a:p>
            <a:pPr lvl="2"/>
            <a:r>
              <a:rPr lang="en-US" dirty="0" smtClean="0"/>
              <a:t>Reliable food supplies, Increase </a:t>
            </a:r>
            <a:r>
              <a:rPr lang="en-US" dirty="0"/>
              <a:t>in total human </a:t>
            </a:r>
            <a:r>
              <a:rPr lang="en-US" dirty="0" smtClean="0"/>
              <a:t>population, Job Specialization, Patriarchy</a:t>
            </a:r>
          </a:p>
          <a:p>
            <a:pPr lvl="1"/>
            <a:r>
              <a:rPr lang="en-US" dirty="0" smtClean="0"/>
              <a:t>Vegetative Planting-cloning existing plants (stems and roots)</a:t>
            </a:r>
          </a:p>
          <a:p>
            <a:pPr lvl="2"/>
            <a:r>
              <a:rPr lang="en-US" dirty="0" smtClean="0"/>
              <a:t>Southeast Asia </a:t>
            </a:r>
          </a:p>
          <a:p>
            <a:pPr lvl="1"/>
            <a:r>
              <a:rPr lang="en-US" dirty="0" smtClean="0"/>
              <a:t>Seed Agriculture-planting with seeds (typical now)</a:t>
            </a:r>
          </a:p>
          <a:p>
            <a:pPr lvl="2"/>
            <a:r>
              <a:rPr lang="en-US" dirty="0" smtClean="0"/>
              <a:t>Ethiopia, Western India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26347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Columbian Exchange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en-US" dirty="0" smtClean="0"/>
              <a:t>Remember what happened?</a:t>
            </a:r>
          </a:p>
          <a:p>
            <a:pPr lvl="1"/>
            <a:r>
              <a:rPr lang="en-US" dirty="0" smtClean="0"/>
              <a:t>Trade diffused crops but topography and climate determined success of transplants</a:t>
            </a:r>
          </a:p>
          <a:p>
            <a:pPr lvl="1"/>
            <a:r>
              <a:rPr lang="en-US" dirty="0" smtClean="0"/>
              <a:t>Food in the Western Hemisphere was completely different from Eastern Hemisphere until the Exchange</a:t>
            </a:r>
          </a:p>
          <a:p>
            <a:pPr lvl="2"/>
            <a:r>
              <a:rPr lang="en-US" dirty="0" smtClean="0"/>
              <a:t>Potatoes from Andes of South America to Ireland</a:t>
            </a:r>
          </a:p>
          <a:p>
            <a:pPr lvl="2"/>
            <a:r>
              <a:rPr lang="en-US" dirty="0" smtClean="0"/>
              <a:t>Rice still more common in Asia, Beans, Squash, Corn in the Americas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90085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Second Agricultural Revolution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Pre-Industrialization in England and Western Europe</a:t>
            </a:r>
          </a:p>
          <a:p>
            <a:pPr lvl="1"/>
            <a:r>
              <a:rPr lang="en-US" dirty="0" smtClean="0"/>
              <a:t>Use of fertilizers, improved collars for plow animals, crop rotation, bred better livestock, Seed Drill</a:t>
            </a:r>
          </a:p>
          <a:p>
            <a:pPr lvl="1"/>
            <a:r>
              <a:rPr lang="en-US" dirty="0" smtClean="0"/>
              <a:t>Enclosure-blocking off, fencing in land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77525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Different Agriculture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US" dirty="0" smtClean="0"/>
              <a:t>Commercial Agriculture: production of food surplus, most crops destined for sale to people outside farmer’s family. Practiced mostly in MDC’s-farmers rarely sell directly to consumer but sell to food processing companies-called AGRIBUSINESS</a:t>
            </a:r>
          </a:p>
          <a:p>
            <a:r>
              <a:rPr lang="en-US" dirty="0" smtClean="0"/>
              <a:t>Subsistence Agriculture: production of only enough food to feed the farmer’s family, with little or no surplus to sell. Practiced mostly in LDC’s.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408453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Compare </a:t>
            </a:r>
            <a:br>
              <a:rPr lang="en-US" dirty="0" smtClean="0"/>
            </a:br>
            <a:r>
              <a:rPr lang="en-US" dirty="0" smtClean="0"/>
              <a:t>Subsistence to Commercial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600" dirty="0" smtClean="0"/>
              <a:t>Percentage of Farmers in the Labor Force</a:t>
            </a:r>
          </a:p>
          <a:p>
            <a:r>
              <a:rPr lang="en-US" sz="3600" dirty="0" smtClean="0"/>
              <a:t>Use of Machinery</a:t>
            </a:r>
          </a:p>
          <a:p>
            <a:r>
              <a:rPr lang="en-US" sz="3600" dirty="0" smtClean="0"/>
              <a:t>Farm Size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590567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Subsistence Farming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Intensive Subsistence: Yields a large output per acre but still only subsistence.</a:t>
            </a:r>
          </a:p>
          <a:p>
            <a:pPr lvl="1"/>
            <a:r>
              <a:rPr lang="en-US" dirty="0" smtClean="0"/>
              <a:t> Almost half the world’s population engaged in this type of farming. </a:t>
            </a:r>
          </a:p>
          <a:p>
            <a:pPr lvl="1"/>
            <a:r>
              <a:rPr lang="en-US" dirty="0" smtClean="0"/>
              <a:t>Most prevalent in East and South Asia in wet or lowlands producing rice, wheat (China), maize, millet, peas and beans.</a:t>
            </a:r>
          </a:p>
          <a:p>
            <a:pPr lvl="1"/>
            <a:r>
              <a:rPr lang="en-US" dirty="0" smtClean="0"/>
              <a:t>Labor intensive type of Agriculture-lot of people, little capital, work by hand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598085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Subsistence Farming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en-US" dirty="0" smtClean="0"/>
              <a:t>Shifting Cultivation (Slash and Burn): Destroys environment, farmers continually moving to slash/burn new land . Burned land is fertile at first but then rapidly depletes.</a:t>
            </a:r>
          </a:p>
          <a:p>
            <a:pPr lvl="1"/>
            <a:r>
              <a:rPr lang="en-US" dirty="0" smtClean="0"/>
              <a:t>Practiced in rain forest zones of Central and South America, West Africa by people of small villages who are guided by a village chief or council</a:t>
            </a:r>
          </a:p>
          <a:p>
            <a:pPr lvl="1"/>
            <a:r>
              <a:rPr lang="en-US" dirty="0" smtClean="0"/>
              <a:t>Farming all done by hand</a:t>
            </a:r>
          </a:p>
        </p:txBody>
      </p:sp>
    </p:spTree>
    <p:extLst>
      <p:ext uri="{BB962C8B-B14F-4D97-AF65-F5344CB8AC3E}">
        <p14:creationId xmlns:p14="http://schemas.microsoft.com/office/powerpoint/2010/main" xmlns="" val="22571845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Subsistence Farming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Pastoral Nomadism: Follows a herd, not sedentary.</a:t>
            </a:r>
          </a:p>
          <a:p>
            <a:pPr lvl="1"/>
            <a:r>
              <a:rPr lang="en-US" dirty="0" smtClean="0"/>
              <a:t>Herds are domesticated sheep, goats, cows, reindeer, cows, camels, and horses</a:t>
            </a:r>
          </a:p>
          <a:p>
            <a:pPr lvl="1"/>
            <a:r>
              <a:rPr lang="en-US" dirty="0" smtClean="0"/>
              <a:t>Nomadism is dictated by herds need for pasture (food)</a:t>
            </a:r>
          </a:p>
          <a:p>
            <a:pPr lvl="1"/>
            <a:r>
              <a:rPr lang="en-US" dirty="0" smtClean="0"/>
              <a:t>Found in Central Eurasia, desert areas of Arabian Peninsula</a:t>
            </a:r>
          </a:p>
          <a:p>
            <a:pPr lvl="1"/>
            <a:r>
              <a:rPr lang="en-US" dirty="0" smtClean="0"/>
              <a:t>Animals provide primary subsistence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808249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Pushpin.thmx</Template>
  <TotalTime>140</TotalTime>
  <Words>685</Words>
  <Application>Microsoft Office PowerPoint</Application>
  <PresentationFormat>On-screen Show (4:3)</PresentationFormat>
  <Paragraphs>70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Pushpin</vt:lpstr>
      <vt:lpstr>AGRICULTURE</vt:lpstr>
      <vt:lpstr>The Beginning</vt:lpstr>
      <vt:lpstr>Columbian Exchange </vt:lpstr>
      <vt:lpstr>Second Agricultural Revolution</vt:lpstr>
      <vt:lpstr>Different Agriculture </vt:lpstr>
      <vt:lpstr>Compare  Subsistence to Commercial</vt:lpstr>
      <vt:lpstr>Subsistence Farming</vt:lpstr>
      <vt:lpstr>Subsistence Farming</vt:lpstr>
      <vt:lpstr>Subsistence Farming</vt:lpstr>
      <vt:lpstr>Subsistence Agriculture-More!</vt:lpstr>
      <vt:lpstr>Commercial Agriculture-Finally!</vt:lpstr>
      <vt:lpstr>Commercial Agriculture-More!</vt:lpstr>
      <vt:lpstr>Commercial Agriculture</vt:lpstr>
      <vt:lpstr>Commercial Agriculture- last one!</vt:lpstr>
      <vt:lpstr>Von Thunen’s Model</vt:lpstr>
      <vt:lpstr>Von Thunen’s Model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AGRICULTURE</dc:title>
  <dc:creator>Cassandra Allen</dc:creator>
  <cp:lastModifiedBy>callen</cp:lastModifiedBy>
  <cp:revision>12</cp:revision>
  <dcterms:created xsi:type="dcterms:W3CDTF">2011-04-05T00:51:03Z</dcterms:created>
  <dcterms:modified xsi:type="dcterms:W3CDTF">2012-03-26T13:46:03Z</dcterms:modified>
</cp:coreProperties>
</file>